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8" r:id="rId3"/>
    <p:sldId id="257" r:id="rId4"/>
    <p:sldId id="260" r:id="rId5"/>
    <p:sldId id="261" r:id="rId6"/>
    <p:sldId id="263" r:id="rId7"/>
    <p:sldId id="259" r:id="rId8"/>
    <p:sldId id="262" r:id="rId9"/>
    <p:sldId id="264" r:id="rId10"/>
    <p:sldId id="265" r:id="rId11"/>
    <p:sldId id="278" r:id="rId12"/>
    <p:sldId id="266" r:id="rId13"/>
    <p:sldId id="268" r:id="rId14"/>
    <p:sldId id="269" r:id="rId15"/>
    <p:sldId id="271" r:id="rId16"/>
    <p:sldId id="272" r:id="rId17"/>
    <p:sldId id="274" r:id="rId18"/>
    <p:sldId id="275" r:id="rId19"/>
    <p:sldId id="276" r:id="rId20"/>
    <p:sldId id="277" r:id="rId21"/>
  </p:sldIdLst>
  <p:sldSz cx="9144000" cy="5143500" type="screen16x9"/>
  <p:notesSz cx="6858000" cy="9144000"/>
  <p:custDataLst>
    <p:tags r:id="rId23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11" d="100"/>
          <a:sy n="111" d="100"/>
        </p:scale>
        <p:origin x="-690" y="-84"/>
      </p:cViewPr>
      <p:guideLst>
        <p:guide orient="horz" pos="1620"/>
        <p:guide orient="horz" pos="214"/>
        <p:guide orient="horz" pos="3026"/>
        <p:guide orient="horz" pos="2799"/>
        <p:guide pos="2880"/>
        <p:guide pos="249"/>
        <p:guide pos="5511"/>
        <p:guide pos="2653"/>
        <p:guide pos="310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6203F6-C8C0-41E7-884C-6AD5C5778E57}" type="datetimeFigureOut">
              <a:rPr lang="ru-RU" smtClean="0"/>
              <a:t>10.03.2014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0A5FBC-4EF1-4776-8FB9-E33BD816A7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8812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0A5FBC-4EF1-4776-8FB9-E33BD816A750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08752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DB584-5590-4D03-85AE-7B8A30BBF59B}" type="datetimeFigureOut">
              <a:rPr lang="ru-RU" smtClean="0"/>
              <a:t>10.03.2014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C62B3-D1A7-448C-A949-2DAA9D54C0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9659327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DB584-5590-4D03-85AE-7B8A30BBF59B}" type="datetimeFigureOut">
              <a:rPr lang="ru-RU" smtClean="0"/>
              <a:t>10.03.2014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C62B3-D1A7-448C-A949-2DAA9D54C0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1985134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DB584-5590-4D03-85AE-7B8A30BBF59B}" type="datetimeFigureOut">
              <a:rPr lang="ru-RU" smtClean="0"/>
              <a:t>10.03.2014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C62B3-D1A7-448C-A949-2DAA9D54C0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5967827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DB584-5590-4D03-85AE-7B8A30BBF59B}" type="datetimeFigureOut">
              <a:rPr lang="ru-RU" smtClean="0"/>
              <a:t>10.03.2014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C62B3-D1A7-448C-A949-2DAA9D54C0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3583063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DB584-5590-4D03-85AE-7B8A30BBF59B}" type="datetimeFigureOut">
              <a:rPr lang="ru-RU" smtClean="0"/>
              <a:t>10.03.2014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C62B3-D1A7-448C-A949-2DAA9D54C0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1902309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DB584-5590-4D03-85AE-7B8A30BBF59B}" type="datetimeFigureOut">
              <a:rPr lang="ru-RU" smtClean="0"/>
              <a:t>10.03.2014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C62B3-D1A7-448C-A949-2DAA9D54C0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0229080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DB584-5590-4D03-85AE-7B8A30BBF59B}" type="datetimeFigureOut">
              <a:rPr lang="ru-RU" smtClean="0"/>
              <a:t>10.03.2014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C62B3-D1A7-448C-A949-2DAA9D54C0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75764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DB584-5590-4D03-85AE-7B8A30BBF59B}" type="datetimeFigureOut">
              <a:rPr lang="ru-RU" smtClean="0"/>
              <a:t>10.03.2014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C62B3-D1A7-448C-A949-2DAA9D54C0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0786800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DB584-5590-4D03-85AE-7B8A30BBF59B}" type="datetimeFigureOut">
              <a:rPr lang="ru-RU" smtClean="0"/>
              <a:t>10.03.2014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C62B3-D1A7-448C-A949-2DAA9D54C0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8474108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DB584-5590-4D03-85AE-7B8A30BBF59B}" type="datetimeFigureOut">
              <a:rPr lang="ru-RU" smtClean="0"/>
              <a:t>10.03.2014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C62B3-D1A7-448C-A949-2DAA9D54C0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7279128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DB584-5590-4D03-85AE-7B8A30BBF59B}" type="datetimeFigureOut">
              <a:rPr lang="ru-RU" smtClean="0"/>
              <a:t>10.03.2014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C62B3-D1A7-448C-A949-2DAA9D54C0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4054890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4DB584-5590-4D03-85AE-7B8A30BBF59B}" type="datetimeFigureOut">
              <a:rPr lang="ru-RU" smtClean="0"/>
              <a:t>10.03.2014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C62B3-D1A7-448C-A949-2DAA9D54C0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3951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5.wdp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7.wdp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10.wdp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gi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gif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2.wdp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5.wdp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7.wdp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13" Type="http://schemas.openxmlformats.org/officeDocument/2006/relationships/image" Target="../media/image54.jpeg"/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12" Type="http://schemas.openxmlformats.org/officeDocument/2006/relationships/image" Target="../media/image53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11" Type="http://schemas.openxmlformats.org/officeDocument/2006/relationships/image" Target="../media/image52.jpeg"/><Relationship Id="rId5" Type="http://schemas.openxmlformats.org/officeDocument/2006/relationships/image" Target="../media/image46.jpeg"/><Relationship Id="rId15" Type="http://schemas.openxmlformats.org/officeDocument/2006/relationships/image" Target="../media/image56.jpeg"/><Relationship Id="rId10" Type="http://schemas.openxmlformats.org/officeDocument/2006/relationships/image" Target="../media/image51.jpeg"/><Relationship Id="rId4" Type="http://schemas.openxmlformats.org/officeDocument/2006/relationships/image" Target="../media/image45.jpeg"/><Relationship Id="rId9" Type="http://schemas.openxmlformats.org/officeDocument/2006/relationships/image" Target="../media/image50.jpeg"/><Relationship Id="rId14" Type="http://schemas.openxmlformats.org/officeDocument/2006/relationships/image" Target="../media/image55.jpe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288" y="339725"/>
            <a:ext cx="835342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b="1" dirty="0" smtClean="0">
                <a:solidFill>
                  <a:schemeClr val="tx2"/>
                </a:solidFill>
              </a:rPr>
              <a:t>Принцип радиосвязи и телевидения</a:t>
            </a:r>
            <a:endParaRPr lang="ru-RU" sz="5000" b="1" dirty="0">
              <a:solidFill>
                <a:schemeClr val="tx2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055454" y="2907067"/>
            <a:ext cx="369247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Радио: средство массовой информации, слушая которое еще никто не испортил </a:t>
            </a:r>
            <a:r>
              <a:rPr lang="ru-RU" sz="2000" dirty="0" smtClean="0"/>
              <a:t>зрения…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959045" y="3921527"/>
            <a:ext cx="17888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/>
              <a:t>Уолт </a:t>
            </a:r>
            <a:r>
              <a:rPr lang="ru-RU" sz="2000" dirty="0" err="1"/>
              <a:t>Стритифф</a:t>
            </a:r>
            <a:endParaRPr lang="ru-RU" sz="2000" dirty="0"/>
          </a:p>
        </p:txBody>
      </p:sp>
      <p:pic>
        <p:nvPicPr>
          <p:cNvPr id="1026" name="Picture 2" descr="http://www.itu.int/net/itunews/issues/2009/09/images/57_02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909" y="2180644"/>
            <a:ext cx="3781729" cy="23976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06568462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00" t="6142" r="39455" b="6641"/>
          <a:stretch/>
        </p:blipFill>
        <p:spPr>
          <a:xfrm>
            <a:off x="3595254" y="911510"/>
            <a:ext cx="3190009" cy="3563914"/>
          </a:xfrm>
          <a:prstGeom prst="rect">
            <a:avLst/>
          </a:prstGeom>
        </p:spPr>
      </p:pic>
      <p:pic>
        <p:nvPicPr>
          <p:cNvPr id="12292" name="Picture 4" descr="http://lichnosti.net/photos/2746/12919771831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34530"/>
            <a:ext cx="3024584" cy="38431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0" name="TextBox 9"/>
          <p:cNvSpPr txBox="1"/>
          <p:nvPr/>
        </p:nvSpPr>
        <p:spPr>
          <a:xfrm>
            <a:off x="620208" y="4188077"/>
            <a:ext cx="2574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Генрих Рудольф Герц</a:t>
            </a:r>
          </a:p>
          <a:p>
            <a:pPr algn="ctr"/>
            <a:r>
              <a:rPr lang="ru-RU" dirty="0"/>
              <a:t> </a:t>
            </a:r>
            <a:r>
              <a:rPr lang="ru-RU" sz="1600" dirty="0" smtClean="0"/>
              <a:t>22. 02. 1857 </a:t>
            </a:r>
            <a:r>
              <a:rPr lang="ru-RU" sz="1600" dirty="0"/>
              <a:t>— </a:t>
            </a:r>
            <a:r>
              <a:rPr lang="ru-RU" sz="1600" dirty="0" smtClean="0"/>
              <a:t>01. 01. </a:t>
            </a:r>
            <a:r>
              <a:rPr lang="ru-RU" sz="1600" dirty="0"/>
              <a:t>1894</a:t>
            </a:r>
            <a:endParaRPr lang="ru-RU" dirty="0"/>
          </a:p>
        </p:txBody>
      </p:sp>
      <p:sp>
        <p:nvSpPr>
          <p:cNvPr id="12" name="Молния 11"/>
          <p:cNvSpPr/>
          <p:nvPr/>
        </p:nvSpPr>
        <p:spPr>
          <a:xfrm rot="1112484">
            <a:off x="5894555" y="2302913"/>
            <a:ext cx="161488" cy="249640"/>
          </a:xfrm>
          <a:prstGeom prst="lightningBolt">
            <a:avLst/>
          </a:prstGeom>
          <a:solidFill>
            <a:srgbClr val="FFFF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Молния 15"/>
          <p:cNvSpPr/>
          <p:nvPr/>
        </p:nvSpPr>
        <p:spPr>
          <a:xfrm rot="990170">
            <a:off x="7702464" y="2301633"/>
            <a:ext cx="164443" cy="264085"/>
          </a:xfrm>
          <a:prstGeom prst="lightningBolt">
            <a:avLst/>
          </a:prstGeom>
          <a:solidFill>
            <a:srgbClr val="FFFF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7475080" y="191755"/>
            <a:ext cx="129554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1888 г</a:t>
            </a:r>
            <a:endParaRPr lang="ru-RU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227" t="6142" b="6641"/>
          <a:stretch/>
        </p:blipFill>
        <p:spPr>
          <a:xfrm>
            <a:off x="7451966" y="967637"/>
            <a:ext cx="1456344" cy="3451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07446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35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 animBg="1"/>
      <p:bldP spid="12" grpId="1" animBg="1"/>
      <p:bldP spid="16" grpId="0" animBg="1"/>
      <p:bldP spid="16" grpId="1" animBg="1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929" b="95286" l="4222" r="93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797851"/>
            <a:ext cx="2952328" cy="3005924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300000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044" y="494837"/>
            <a:ext cx="3859591" cy="2957435"/>
          </a:xfrm>
          <a:prstGeom prst="rect">
            <a:avLst/>
          </a:prstGeom>
        </p:spPr>
      </p:pic>
      <p:sp>
        <p:nvSpPr>
          <p:cNvPr id="7" name="Выноска-облако 6"/>
          <p:cNvSpPr/>
          <p:nvPr/>
        </p:nvSpPr>
        <p:spPr>
          <a:xfrm>
            <a:off x="2534959" y="339725"/>
            <a:ext cx="3621217" cy="1799977"/>
          </a:xfrm>
          <a:prstGeom prst="cloudCallout">
            <a:avLst>
              <a:gd name="adj1" fmla="val -67498"/>
              <a:gd name="adj2" fmla="val 49560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386167"/>
            <a:ext cx="4191680" cy="315307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797395" y="689856"/>
            <a:ext cx="29523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/>
              <a:t>Я не вижу практической ценности использования электромагнитных волн</a:t>
            </a:r>
            <a:endParaRPr lang="ru-RU" sz="20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679988" y="597522"/>
            <a:ext cx="30963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Их применение</a:t>
            </a:r>
          </a:p>
          <a:p>
            <a:pPr algn="ctr"/>
            <a:r>
              <a:rPr lang="ru-RU" sz="2400" dirty="0" smtClean="0"/>
              <a:t>на практике невозможно!!!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934" b="98343" l="1914" r="97608">
                        <a14:foregroundMark x1="46411" y1="46961" x2="62201" y2="52762"/>
                        <a14:foregroundMark x1="44976" y1="18508" x2="60766" y2="27348"/>
                        <a14:foregroundMark x1="11005" y1="87293" x2="46890" y2="75967"/>
                        <a14:foregroundMark x1="43541" y1="94475" x2="47847" y2="86464"/>
                      </a14:backgroundRemoval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597522"/>
            <a:ext cx="2356460" cy="4001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88926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/>
      <p:bldP spid="6" grpId="1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483878" y="360758"/>
            <a:ext cx="315663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Апрель 1895 г.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32" name="Picture 8" descr="http://kmrk.cqham.ru/stat/popov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59723" y="360758"/>
            <a:ext cx="2884280" cy="39193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Прямоугольник 4"/>
          <p:cNvSpPr/>
          <p:nvPr/>
        </p:nvSpPr>
        <p:spPr>
          <a:xfrm>
            <a:off x="753319" y="4301131"/>
            <a:ext cx="309708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vi-VN" dirty="0" smtClean="0">
                <a:latin typeface="Calibri" pitchFamily="34" charset="0"/>
                <a:cs typeface="Calibri" pitchFamily="34" charset="0"/>
              </a:rPr>
              <a:t>Алекс</a:t>
            </a:r>
            <a:r>
              <a:rPr lang="ru-RU" dirty="0">
                <a:latin typeface="Calibri" pitchFamily="34" charset="0"/>
                <a:cs typeface="Calibri" pitchFamily="34" charset="0"/>
              </a:rPr>
              <a:t>а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ндр Степ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а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нович Поп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о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в</a:t>
            </a:r>
            <a:endParaRPr lang="ru-RU" dirty="0" smtClean="0"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ru-RU" sz="1600" dirty="0" smtClean="0">
                <a:latin typeface="Calibri" pitchFamily="34" charset="0"/>
                <a:cs typeface="Calibri" pitchFamily="34" charset="0"/>
              </a:rPr>
              <a:t>16. 03. 1859 — 13. 01. 1906</a:t>
            </a:r>
            <a:endParaRPr lang="ru-RU" sz="16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1362878"/>
            <a:ext cx="4278521" cy="3080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2578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318652"/>
            <a:ext cx="3816350" cy="43528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8" y="318651"/>
            <a:ext cx="3929783" cy="398129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18547" y="4434443"/>
            <a:ext cx="20832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Схема передатчика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605314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291712" y="2012595"/>
            <a:ext cx="4431699" cy="105769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242597" y="135961"/>
            <a:ext cx="26588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 flip="none" rotWithShape="1">
                  <a:gsLst>
                    <a:gs pos="0">
                      <a:schemeClr val="tx2">
                        <a:shade val="30000"/>
                        <a:satMod val="115000"/>
                      </a:schemeClr>
                    </a:gs>
                    <a:gs pos="50000">
                      <a:schemeClr val="tx2">
                        <a:shade val="67500"/>
                        <a:satMod val="115000"/>
                      </a:schemeClr>
                    </a:gs>
                    <a:gs pos="100000">
                      <a:schemeClr val="tx2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Когерер</a:t>
            </a:r>
            <a:endParaRPr lang="ru-RU" sz="5400" b="1" cap="none" spc="50" dirty="0">
              <a:ln w="11430"/>
              <a:gradFill flip="none" rotWithShape="1">
                <a:gsLst>
                  <a:gs pos="0">
                    <a:schemeClr val="tx2">
                      <a:shade val="30000"/>
                      <a:satMod val="115000"/>
                    </a:schemeClr>
                  </a:gs>
                  <a:gs pos="50000">
                    <a:schemeClr val="tx2">
                      <a:shade val="67500"/>
                      <a:satMod val="115000"/>
                    </a:schemeClr>
                  </a:gs>
                  <a:gs pos="100000">
                    <a:schemeClr val="tx2"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764" y="1100829"/>
            <a:ext cx="7485689" cy="294184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4670" y="1100829"/>
            <a:ext cx="7531876" cy="2941841"/>
          </a:xfrm>
          <a:prstGeom prst="rect">
            <a:avLst/>
          </a:prstGeom>
        </p:spPr>
      </p:pic>
      <p:sp>
        <p:nvSpPr>
          <p:cNvPr id="6" name="Молния 5"/>
          <p:cNvSpPr/>
          <p:nvPr/>
        </p:nvSpPr>
        <p:spPr>
          <a:xfrm>
            <a:off x="4223074" y="2651535"/>
            <a:ext cx="415714" cy="93375"/>
          </a:xfrm>
          <a:prstGeom prst="lightningBol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Молния 7"/>
          <p:cNvSpPr/>
          <p:nvPr/>
        </p:nvSpPr>
        <p:spPr>
          <a:xfrm>
            <a:off x="4283968" y="2658944"/>
            <a:ext cx="415714" cy="93375"/>
          </a:xfrm>
          <a:prstGeom prst="lightningBol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52056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0" presetClass="path" presetSubtype="0" accel="50000" decel="6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4.93827E-7 C 0.00295 0.00185 0.0059 4.93827E-7 0.00885 -0.00092 C 0.01198 -0.0037 0.01441 -0.00247 0.01718 0.00093 C 0.02257 0.00062 0.02795 0.00093 0.03333 4.93827E-7 C 0.03402 4.93827E-7 0.0342 -0.00216 0.03489 -0.00185 C 0.03645 -0.00154 0.03732 0.00371 0.03906 0.00463 C 0.04531 0.00401 0.04809 0.00494 0.05312 0.00185 C 0.05434 -0.00031 0.05781 -0.00278 0.05781 -0.00278 C 0.05902 -0.00895 0.06041 -0.00401 0.06198 -0.00185 C 0.0625 -0.00123 0.06597 4.93827E-7 0.06614 4.93827E-7 C 0.06996 0.00278 0.07152 0.00401 0.07552 0.00278 C 0.07899 -0.00648 0.08541 0.0034 0.0901 0.00556 C 0.09461 0.00494 0.09774 0.00278 0.10208 0.00093 C 0.10746 0.00185 0.11232 0.00432 0.1177 0.00556 C 0.12187 0.00463 0.12552 0.00278 0.12968 0.00185 C 0.13333 0.00309 0.13698 0.00401 0.14062 0.00556 C 0.1493 0.00463 0.14739 0.00679 0.15208 0.00093 C 0.15382 -0.00123 0.15833 -0.00278 0.15833 -0.00278 C 0.15989 -0.00216 0.16145 -0.00154 0.16302 -0.00092 C 0.16406 -0.00031 0.16614 0.00093 0.16614 0.00093 C 0.16857 -0.00185 0.1677 -0.00494 0.16927 -0.00833 C 0.16996 -0.00987 0.17135 -0.00987 0.17239 -0.01111 C 0.1743 -0.0108 0.17621 -0.01111 0.17812 -0.01018 C 0.17934 -0.00957 0.17968 -0.00617 0.18073 -0.00463 C 0.18229 -0.00278 0.18402 -0.00031 0.18593 0.00093 C 0.1875 0.00062 0.18906 0.00062 0.19062 4.93827E-7 C 0.19114 -0.00031 0.19166 -0.00154 0.19218 -0.00185 C 0.19375 -0.00308 0.19687 -0.00463 0.19687 -0.00463 C 0.2026 -0.0037 0.20416 -0.00308 0.20885 0.00093 C 0.21128 -0.00062 0.21145 -0.00216 0.21406 -0.00092 C 0.21701 -0.00154 0.22031 -0.00031 0.22291 -0.00278 C 0.22343 -0.00308 0.22135 -0.00463 0.22135 -0.0037 " pathEditMode="relative" ptsTypes="fffffffffffffffffffffffffffffffA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6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4.93827E-7 C 0.00295 0.00185 0.0059 4.93827E-7 0.00885 -0.00092 C 0.01198 -0.0037 0.01441 -0.00247 0.01718 0.00093 C 0.02257 0.00062 0.02795 0.00093 0.03333 4.93827E-7 C 0.03402 4.93827E-7 0.0342 -0.00216 0.03489 -0.00185 C 0.03645 -0.00154 0.03732 0.00371 0.03906 0.00463 C 0.04531 0.00401 0.04809 0.00494 0.05312 0.00185 C 0.05434 -0.00031 0.05781 -0.00278 0.05781 -0.00278 C 0.05902 -0.00895 0.06041 -0.00401 0.06198 -0.00185 C 0.0625 -0.00123 0.06597 4.93827E-7 0.06614 4.93827E-7 C 0.06996 0.00278 0.07152 0.00401 0.07552 0.00278 C 0.07899 -0.00648 0.08541 0.0034 0.0901 0.00556 C 0.09461 0.00494 0.09774 0.00278 0.10208 0.00093 C 0.10746 0.00185 0.11232 0.00432 0.1177 0.00556 C 0.12187 0.00463 0.12552 0.00278 0.12968 0.00185 C 0.13333 0.00309 0.13698 0.00401 0.14062 0.00556 C 0.1493 0.00463 0.14739 0.00679 0.15208 0.00093 C 0.15382 -0.00123 0.15833 -0.00278 0.15833 -0.00278 C 0.15989 -0.00216 0.16145 -0.00154 0.16302 -0.00092 C 0.16406 -0.00031 0.16614 0.00093 0.16614 0.00093 C 0.16857 -0.00185 0.1677 -0.00494 0.16927 -0.00833 C 0.16996 -0.00987 0.17135 -0.00987 0.17239 -0.01111 C 0.1743 -0.0108 0.17621 -0.01111 0.17812 -0.01018 C 0.17934 -0.00957 0.17968 -0.00617 0.18073 -0.00463 C 0.18229 -0.00278 0.18402 -0.00031 0.18593 0.00093 C 0.1875 0.00062 0.18906 0.00062 0.19062 4.93827E-7 C 0.19114 -0.00031 0.19166 -0.00154 0.19218 -0.00185 C 0.19375 -0.00308 0.19687 -0.00463 0.19687 -0.00463 C 0.2026 -0.0037 0.20416 -0.00308 0.20885 0.00093 C 0.21128 -0.00062 0.21145 -0.00216 0.21406 -0.00092 C 0.21701 -0.00154 0.22031 -0.00031 0.22291 -0.00278 C 0.22343 -0.00308 0.22135 -0.00463 0.22135 -0.0037 " pathEditMode="relative" ptsTypes="fffffffffffffffffffffffffffffffA">
                                      <p:cBhvr>
                                        <p:cTn id="32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 animBg="1"/>
      <p:bldP spid="6" grpId="1" animBg="1"/>
      <p:bldP spid="6" grpId="2" animBg="1"/>
      <p:bldP spid="8" grpId="0" animBg="1"/>
      <p:bldP spid="8" grpId="1" animBg="1"/>
      <p:bldP spid="8" grpId="2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52191" y="4416836"/>
            <a:ext cx="19366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Схема приемника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27" y="518409"/>
            <a:ext cx="4201411" cy="375064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04" b="9005"/>
          <a:stretch/>
        </p:blipFill>
        <p:spPr>
          <a:xfrm>
            <a:off x="4456044" y="458986"/>
            <a:ext cx="4710748" cy="3929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99218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786721" y="32582"/>
            <a:ext cx="3133358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8000" b="1" cap="none" spc="50" dirty="0" smtClean="0">
                <a:ln w="11430"/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Март</a:t>
            </a:r>
          </a:p>
          <a:p>
            <a:pPr algn="ctr"/>
            <a:r>
              <a:rPr lang="ru-RU" sz="8000" b="1" cap="none" spc="50" dirty="0" smtClean="0">
                <a:ln w="11430"/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1896 г.</a:t>
            </a:r>
            <a:endParaRPr lang="ru-RU" sz="8000" b="1" cap="none" spc="50" dirty="0">
              <a:ln w="11430"/>
              <a:solidFill>
                <a:schemeClr val="tx2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12" r="3014" b="9006"/>
          <a:stretch/>
        </p:blipFill>
        <p:spPr>
          <a:xfrm>
            <a:off x="251520" y="160510"/>
            <a:ext cx="5400600" cy="4606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65137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66638" y="316131"/>
            <a:ext cx="401795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24 </a:t>
            </a:r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марта 1896 год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 rot="20335582">
            <a:off x="1871378" y="1599847"/>
            <a:ext cx="468052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5400" b="1" cap="none" spc="50" dirty="0">
                <a:ln w="11430"/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––· · –· ·–· ·· </a:t>
            </a:r>
            <a:r>
              <a:rPr lang="ru-RU" sz="5400" b="1" cap="none" spc="50" dirty="0" smtClean="0">
                <a:ln w="11430"/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····</a:t>
            </a:r>
          </a:p>
          <a:p>
            <a:pPr algn="ctr"/>
            <a:r>
              <a:rPr lang="ru-RU" sz="5400" b="1" cap="none" spc="50" dirty="0" smtClean="0">
                <a:ln w="11430"/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––· </a:t>
            </a:r>
            <a:r>
              <a:rPr lang="ru-RU" sz="5400" b="1" cap="none" spc="50" dirty="0">
                <a:ln w="11430"/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· ·–· –·–· 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28" y="3278117"/>
            <a:ext cx="2109958" cy="1582469"/>
          </a:xfrm>
          <a:prstGeom prst="rect">
            <a:avLst/>
          </a:prstGeom>
        </p:spPr>
      </p:pic>
      <p:sp>
        <p:nvSpPr>
          <p:cNvPr id="23" name="Прямоугольник 22"/>
          <p:cNvSpPr/>
          <p:nvPr/>
        </p:nvSpPr>
        <p:spPr>
          <a:xfrm rot="20340000">
            <a:off x="2884929" y="2913730"/>
            <a:ext cx="34015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Г</a:t>
            </a:r>
            <a:endParaRPr lang="ru-RU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5" name="Прямоугольник 24"/>
          <p:cNvSpPr/>
          <p:nvPr/>
        </p:nvSpPr>
        <p:spPr>
          <a:xfrm rot="20360898">
            <a:off x="2105538" y="2308229"/>
            <a:ext cx="34015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Г</a:t>
            </a:r>
            <a:endParaRPr lang="ru-RU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6" name="Прямоугольник 25"/>
          <p:cNvSpPr/>
          <p:nvPr/>
        </p:nvSpPr>
        <p:spPr>
          <a:xfrm rot="20340000">
            <a:off x="2763004" y="2049531"/>
            <a:ext cx="35939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Е</a:t>
            </a:r>
            <a:endParaRPr lang="ru-RU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7" name="Прямоугольник 26"/>
          <p:cNvSpPr/>
          <p:nvPr/>
        </p:nvSpPr>
        <p:spPr>
          <a:xfrm rot="20340000">
            <a:off x="3211953" y="1872500"/>
            <a:ext cx="41069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Н</a:t>
            </a:r>
            <a:endParaRPr lang="ru-RU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8" name="Прямоугольник 27"/>
          <p:cNvSpPr/>
          <p:nvPr/>
        </p:nvSpPr>
        <p:spPr>
          <a:xfrm rot="20340000">
            <a:off x="3613159" y="2613015"/>
            <a:ext cx="35939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Е</a:t>
            </a:r>
            <a:endParaRPr lang="ru-RU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9" name="Прямоугольник 28"/>
          <p:cNvSpPr/>
          <p:nvPr/>
        </p:nvSpPr>
        <p:spPr>
          <a:xfrm rot="20340000">
            <a:off x="4023925" y="1546920"/>
            <a:ext cx="37542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Р</a:t>
            </a:r>
            <a:endParaRPr lang="ru-RU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0" name="Прямоугольник 29"/>
          <p:cNvSpPr/>
          <p:nvPr/>
        </p:nvSpPr>
        <p:spPr>
          <a:xfrm rot="20340000">
            <a:off x="4655491" y="1306388"/>
            <a:ext cx="41870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</a:t>
            </a:r>
            <a:endParaRPr lang="ru-RU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1" name="Прямоугольник 30"/>
          <p:cNvSpPr/>
          <p:nvPr/>
        </p:nvSpPr>
        <p:spPr>
          <a:xfrm rot="20340000">
            <a:off x="5379921" y="1040780"/>
            <a:ext cx="38183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Х</a:t>
            </a:r>
            <a:endParaRPr lang="ru-RU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049" name="Облако 2048"/>
          <p:cNvSpPr/>
          <p:nvPr/>
        </p:nvSpPr>
        <p:spPr>
          <a:xfrm>
            <a:off x="5154043" y="2971568"/>
            <a:ext cx="3594670" cy="1641342"/>
          </a:xfrm>
          <a:prstGeom prst="cloud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 rot="20340000">
            <a:off x="4169756" y="2398454"/>
            <a:ext cx="37542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Р</a:t>
            </a:r>
            <a:endParaRPr lang="ru-RU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3" name="Прямоугольник 32"/>
          <p:cNvSpPr/>
          <p:nvPr/>
        </p:nvSpPr>
        <p:spPr>
          <a:xfrm rot="20340000">
            <a:off x="5088694" y="1990594"/>
            <a:ext cx="42030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Ц</a:t>
            </a:r>
            <a:endParaRPr lang="ru-RU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6820907" y="2421948"/>
            <a:ext cx="194207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1898 год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22733">
            <a:off x="5460559" y="3840512"/>
            <a:ext cx="890750" cy="313688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8555" flipH="1">
            <a:off x="7393934" y="3314841"/>
            <a:ext cx="1193496" cy="420304"/>
          </a:xfrm>
          <a:prstGeom prst="rect">
            <a:avLst/>
          </a:prstGeom>
        </p:spPr>
      </p:pic>
      <p:cxnSp>
        <p:nvCxnSpPr>
          <p:cNvPr id="2052" name="Прямая со стрелкой 2051"/>
          <p:cNvCxnSpPr>
            <a:stCxn id="24" idx="3"/>
          </p:cNvCxnSpPr>
          <p:nvPr/>
        </p:nvCxnSpPr>
        <p:spPr>
          <a:xfrm flipV="1">
            <a:off x="6350717" y="3676805"/>
            <a:ext cx="1203040" cy="297595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3" name="TextBox 2052"/>
          <p:cNvSpPr txBox="1"/>
          <p:nvPr/>
        </p:nvSpPr>
        <p:spPr>
          <a:xfrm rot="20647627">
            <a:off x="6642639" y="3492138"/>
            <a:ext cx="617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5 км</a:t>
            </a:r>
            <a:endParaRPr lang="ru-RU" dirty="0"/>
          </a:p>
        </p:txBody>
      </p:sp>
      <p:pic>
        <p:nvPicPr>
          <p:cNvPr id="2057" name="Picture 4" descr="http://www.tenerife.viborzhizni.ru/images/palma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068511"/>
            <a:ext cx="747023" cy="605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6" descr="http://www.abc-color.com/image/coloring/mountains/001/rocks-000/rocks-000-picture-color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92" t="2875" r="16518"/>
          <a:stretch/>
        </p:blipFill>
        <p:spPr bwMode="auto">
          <a:xfrm>
            <a:off x="6978879" y="4026654"/>
            <a:ext cx="436925" cy="453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Рисунок 34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12" r="3014" b="9006"/>
          <a:stretch/>
        </p:blipFill>
        <p:spPr>
          <a:xfrm>
            <a:off x="6222945" y="167176"/>
            <a:ext cx="2661624" cy="2270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48387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3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8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0" dur="2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880"/>
                            </p:stCondLst>
                            <p:childTnLst>
                              <p:par>
                                <p:cTn id="22" presetID="18" presetClass="entr" presetSubtype="3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8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4" dur="25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8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500"/>
                            </p:stCondLst>
                            <p:childTnLst>
                              <p:par>
                                <p:cTn id="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3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2049" grpId="0" animBg="1"/>
      <p:bldP spid="32" grpId="0"/>
      <p:bldP spid="33" grpId="0"/>
      <p:bldP spid="34" grpId="0"/>
      <p:bldP spid="205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339725"/>
            <a:ext cx="3096344" cy="40863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4" name="Picture 2" descr="Файл:Rybkin P.N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109" y="315323"/>
            <a:ext cx="2889795" cy="38827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Прямоугольник 4"/>
          <p:cNvSpPr/>
          <p:nvPr/>
        </p:nvSpPr>
        <p:spPr>
          <a:xfrm>
            <a:off x="846014" y="4275968"/>
            <a:ext cx="2691314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/>
              <a:t>Петр Николаевич Рыбкин</a:t>
            </a:r>
            <a:endParaRPr lang="ru-RU" dirty="0" smtClean="0"/>
          </a:p>
          <a:p>
            <a:pPr algn="ctr"/>
            <a:r>
              <a:rPr lang="ru-RU" sz="1600" dirty="0" smtClean="0"/>
              <a:t>14. 05. 1864 </a:t>
            </a:r>
            <a:r>
              <a:rPr lang="ru-RU" sz="1600" dirty="0"/>
              <a:t>— </a:t>
            </a:r>
            <a:r>
              <a:rPr lang="ru-RU" sz="1600" dirty="0" smtClean="0"/>
              <a:t>10. 01. 1948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58798242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7214" y="2571751"/>
            <a:ext cx="3009571" cy="187261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20" b="5939"/>
          <a:stretch/>
        </p:blipFill>
        <p:spPr>
          <a:xfrm>
            <a:off x="380976" y="375622"/>
            <a:ext cx="2602436" cy="169665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708"/>
          <a:stretch/>
        </p:blipFill>
        <p:spPr>
          <a:xfrm>
            <a:off x="3271333" y="335148"/>
            <a:ext cx="2601334" cy="173713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90" t="13179" r="11680" b="17319"/>
          <a:stretch/>
        </p:blipFill>
        <p:spPr>
          <a:xfrm>
            <a:off x="6444208" y="2571751"/>
            <a:ext cx="2469120" cy="184257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8671" y="123712"/>
            <a:ext cx="2874789" cy="208799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0" b="6668"/>
          <a:stretch/>
        </p:blipFill>
        <p:spPr>
          <a:xfrm>
            <a:off x="366912" y="2541338"/>
            <a:ext cx="2404888" cy="2056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31433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31197" y="355092"/>
            <a:ext cx="38163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Радиотелефонная связь</a:t>
            </a:r>
            <a:r>
              <a:rPr lang="ru-RU" dirty="0" smtClean="0"/>
              <a:t> — передача </a:t>
            </a:r>
            <a:r>
              <a:rPr lang="ru-RU" dirty="0"/>
              <a:t>звуковой информации с </a:t>
            </a:r>
            <a:r>
              <a:rPr lang="ru-RU" dirty="0" smtClean="0"/>
              <a:t>помощью </a:t>
            </a:r>
            <a:r>
              <a:rPr lang="ru-RU" dirty="0"/>
              <a:t>электромагнитных волн.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025" y="239375"/>
            <a:ext cx="4618999" cy="240438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466" y="2643758"/>
            <a:ext cx="7489563" cy="215190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926730" y="1263054"/>
            <a:ext cx="39657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Модуляция</a:t>
            </a:r>
            <a:r>
              <a:rPr lang="ru-RU" dirty="0"/>
              <a:t> — это процесс </a:t>
            </a:r>
            <a:r>
              <a:rPr lang="ru-RU" dirty="0" smtClean="0"/>
              <a:t>изменения </a:t>
            </a:r>
            <a:r>
              <a:rPr lang="ru-RU" dirty="0"/>
              <a:t>амплитуды высокочастотных </a:t>
            </a:r>
            <a:r>
              <a:rPr lang="ru-RU" dirty="0" err="1" smtClean="0"/>
              <a:t>колеба-ний</a:t>
            </a:r>
            <a:r>
              <a:rPr lang="ru-RU" dirty="0" smtClean="0"/>
              <a:t> </a:t>
            </a:r>
            <a:r>
              <a:rPr lang="ru-RU" dirty="0"/>
              <a:t>с частотой, равной частоте </a:t>
            </a:r>
            <a:r>
              <a:rPr lang="ru-RU" dirty="0" err="1" smtClean="0"/>
              <a:t>звуко-вого</a:t>
            </a:r>
            <a:r>
              <a:rPr lang="ru-RU" dirty="0" smtClean="0"/>
              <a:t> </a:t>
            </a:r>
            <a:r>
              <a:rPr lang="ru-RU" dirty="0"/>
              <a:t>сигнала.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926729" y="2463383"/>
            <a:ext cx="39657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Детектирование</a:t>
            </a:r>
            <a:r>
              <a:rPr lang="ru-RU" dirty="0" smtClean="0"/>
              <a:t> — процесс</a:t>
            </a:r>
            <a:r>
              <a:rPr lang="ru-RU" dirty="0"/>
              <a:t>, обратный </a:t>
            </a:r>
            <a:r>
              <a:rPr lang="ru-RU" dirty="0" smtClean="0"/>
              <a:t>модуляции.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752842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136" r="28395"/>
          <a:stretch/>
        </p:blipFill>
        <p:spPr bwMode="auto">
          <a:xfrm>
            <a:off x="323528" y="280694"/>
            <a:ext cx="4862455" cy="43072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Овал 1"/>
          <p:cNvSpPr/>
          <p:nvPr/>
        </p:nvSpPr>
        <p:spPr>
          <a:xfrm>
            <a:off x="892841" y="490118"/>
            <a:ext cx="3888432" cy="3888432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Прямая со стрелкой 3"/>
          <p:cNvCxnSpPr/>
          <p:nvPr/>
        </p:nvCxnSpPr>
        <p:spPr>
          <a:xfrm flipV="1">
            <a:off x="2915816" y="936735"/>
            <a:ext cx="1152128" cy="1479740"/>
          </a:xfrm>
          <a:prstGeom prst="straightConnector1">
            <a:avLst/>
          </a:prstGeom>
          <a:ln w="190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 rot="18481269">
            <a:off x="2809581" y="1426383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00FF00"/>
                </a:solidFill>
              </a:rPr>
              <a:t>120 км</a:t>
            </a:r>
            <a:endParaRPr lang="ru-RU" dirty="0">
              <a:solidFill>
                <a:srgbClr val="00FF00"/>
              </a:solidFill>
            </a:endParaRPr>
          </a:p>
        </p:txBody>
      </p:sp>
      <p:pic>
        <p:nvPicPr>
          <p:cNvPr id="6148" name="Picture 4" descr="http://terraoko.com/wp-content/uploads/2013/04/2013-04-30-6543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93" t="2714" r="23647"/>
          <a:stretch/>
        </p:blipFill>
        <p:spPr bwMode="auto">
          <a:xfrm>
            <a:off x="5619003" y="301864"/>
            <a:ext cx="3024336" cy="42292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Прямая со стрелкой 7"/>
          <p:cNvCxnSpPr/>
          <p:nvPr/>
        </p:nvCxnSpPr>
        <p:spPr>
          <a:xfrm>
            <a:off x="6372200" y="490118"/>
            <a:ext cx="36004" cy="3809824"/>
          </a:xfrm>
          <a:prstGeom prst="straightConnector1">
            <a:avLst/>
          </a:prstGeom>
          <a:ln w="19050">
            <a:solidFill>
              <a:schemeClr val="bg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 rot="16200000">
            <a:off x="5820735" y="2204985"/>
            <a:ext cx="744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540 м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010169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8" y="172185"/>
            <a:ext cx="8281168" cy="4631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29992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9862"/>
            <a:ext cx="4104456" cy="41761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5" y="345252"/>
            <a:ext cx="4104457" cy="41707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Прямоугольник 1"/>
          <p:cNvSpPr/>
          <p:nvPr/>
        </p:nvSpPr>
        <p:spPr>
          <a:xfrm>
            <a:off x="422785" y="345653"/>
            <a:ext cx="390594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/>
              <a:t>Телефонная станция в Стокгольме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01100" y="745763"/>
            <a:ext cx="1026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1890 год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326416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282908" y="263426"/>
            <a:ext cx="345638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1 — симметричная подземная кабельная линия;</a:t>
            </a:r>
          </a:p>
          <a:p>
            <a:r>
              <a:rPr lang="ru-RU" dirty="0" smtClean="0"/>
              <a:t>2 </a:t>
            </a:r>
            <a:r>
              <a:rPr lang="ru-RU" dirty="0"/>
              <a:t>— </a:t>
            </a:r>
            <a:r>
              <a:rPr lang="ru-RU" dirty="0" smtClean="0"/>
              <a:t>коаксиальная подземная </a:t>
            </a:r>
            <a:r>
              <a:rPr lang="ru-RU" dirty="0"/>
              <a:t>кабельная </a:t>
            </a:r>
            <a:r>
              <a:rPr lang="ru-RU" dirty="0" smtClean="0"/>
              <a:t>линия;</a:t>
            </a:r>
            <a:endParaRPr lang="ru-RU" dirty="0"/>
          </a:p>
          <a:p>
            <a:r>
              <a:rPr lang="ru-RU" dirty="0" smtClean="0"/>
              <a:t>3 — подводная кабельная линия;</a:t>
            </a:r>
            <a:endParaRPr lang="ru-RU" dirty="0"/>
          </a:p>
          <a:p>
            <a:r>
              <a:rPr lang="ru-RU" dirty="0" smtClean="0"/>
              <a:t>4 — радиорелейная связь; </a:t>
            </a:r>
          </a:p>
          <a:p>
            <a:r>
              <a:rPr lang="ru-RU" dirty="0" smtClean="0"/>
              <a:t>5 — спутниковые связи;</a:t>
            </a:r>
            <a:endParaRPr lang="ru-RU" dirty="0"/>
          </a:p>
          <a:p>
            <a:r>
              <a:rPr lang="ru-RU" dirty="0" smtClean="0"/>
              <a:t>6 — космическая связь.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95" t="8658"/>
          <a:stretch/>
        </p:blipFill>
        <p:spPr>
          <a:xfrm>
            <a:off x="251520" y="339725"/>
            <a:ext cx="6405895" cy="439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32861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03829" y="181817"/>
            <a:ext cx="2669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Спутник серии «Молния»</a:t>
            </a:r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836695">
            <a:off x="5659712" y="2129305"/>
            <a:ext cx="2232593" cy="3333161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33" y="551149"/>
            <a:ext cx="4070019" cy="2740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78093" y="181817"/>
            <a:ext cx="33455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Спутники </a:t>
            </a:r>
            <a:r>
              <a:rPr lang="ru-RU" dirty="0">
                <a:solidFill>
                  <a:schemeClr val="tx2"/>
                </a:solidFill>
              </a:rPr>
              <a:t>связи серии </a:t>
            </a:r>
            <a:r>
              <a:rPr lang="ru-RU" dirty="0" smtClean="0">
                <a:solidFill>
                  <a:schemeClr val="tx2"/>
                </a:solidFill>
              </a:rPr>
              <a:t>«Орбита»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60736" y="2636310"/>
            <a:ext cx="2556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Спутник серии «Радуга»</a:t>
            </a:r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1026" name="Picture 2" descr="http://epizodsspace.no-ip.org/bibl/vehi/40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90" t="2475" r="2761" b="2368"/>
          <a:stretch/>
        </p:blipFill>
        <p:spPr bwMode="auto">
          <a:xfrm>
            <a:off x="5580112" y="551149"/>
            <a:ext cx="2717269" cy="202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95288" y="3795886"/>
            <a:ext cx="4617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Серия «Молния»: вытянутая орбита, </a:t>
            </a:r>
            <a:r>
              <a:rPr lang="ru-RU" i="1" dirty="0" smtClean="0"/>
              <a:t>Т</a:t>
            </a:r>
            <a:r>
              <a:rPr lang="ru-RU" dirty="0" smtClean="0"/>
              <a:t> = 12 ч.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395288" y="4258747"/>
            <a:ext cx="40387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Серия «Радуга»: </a:t>
            </a:r>
            <a:r>
              <a:rPr lang="en-US" i="1" dirty="0" smtClean="0"/>
              <a:t>R</a:t>
            </a:r>
            <a:r>
              <a:rPr lang="ru-RU" dirty="0" smtClean="0"/>
              <a:t> = 36000 км, </a:t>
            </a:r>
            <a:r>
              <a:rPr lang="ru-RU" i="1" dirty="0" smtClean="0"/>
              <a:t>Т</a:t>
            </a:r>
            <a:r>
              <a:rPr lang="ru-RU" dirty="0" smtClean="0"/>
              <a:t> = 24 ч.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977463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4" grpId="0"/>
      <p:bldP spid="5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56671" y="195486"/>
            <a:ext cx="263065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chemeClr val="tx2"/>
                </a:solidFill>
              </a:rPr>
              <a:t>Фототелеграф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3200" y="699542"/>
            <a:ext cx="83534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/>
              <a:t>(общепринятое </a:t>
            </a:r>
            <a:r>
              <a:rPr lang="ru-RU" sz="2000" dirty="0"/>
              <a:t>сокращённое название факсимильной </a:t>
            </a:r>
            <a:r>
              <a:rPr lang="ru-RU" sz="2000" dirty="0" smtClean="0"/>
              <a:t>связи)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78051" y="1099652"/>
            <a:ext cx="83534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Вид связи для передачи и приема нанесенных на бумагу </a:t>
            </a:r>
            <a:r>
              <a:rPr lang="ru-RU" sz="2000" dirty="0" smtClean="0"/>
              <a:t>изображений.</a:t>
            </a:r>
            <a:endParaRPr lang="ru-RU" sz="20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347" y="1702068"/>
            <a:ext cx="6698832" cy="3096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53243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old.novayagazeta.ru/ai/article.24539/pics.2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41989">
            <a:off x="1129075" y="627024"/>
            <a:ext cx="2844524" cy="3889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businessidei.com/uploads/posts/2012-11/1354222585_investitsii-v-starie-gazeti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6444">
            <a:off x="2908729" y="566517"/>
            <a:ext cx="3669273" cy="3371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poetree.ru/_bl/41/6749395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28441">
            <a:off x="4618429" y="445941"/>
            <a:ext cx="4176464" cy="3612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www.lifanovsky.com/wp-content/uploads/2008/11/full_interview_resized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880468"/>
            <a:ext cx="5435488" cy="4069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://fotobg.ru/upload/newspaper_texture281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79954">
            <a:off x="4513218" y="1670639"/>
            <a:ext cx="4077166" cy="2159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http://www.cdp.su/datas/goods/publish/paper/stroit_ejened/se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47130">
            <a:off x="720036" y="348705"/>
            <a:ext cx="2977806" cy="4392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http://sv-biznes.info/pix/_img_7596_2_1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65456">
            <a:off x="6173041" y="519565"/>
            <a:ext cx="2327462" cy="3405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http://www.klgd.ru/city/history/almanac/a5_54_1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4448" y="1419622"/>
            <a:ext cx="4286250" cy="326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http://komsprawda.narod.ru/images/8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8681"/>
            <a:ext cx="2819400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2" name="Picture 20" descr="http://www.faluninfo.ru/smi/2004/03/images/i230304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41133">
            <a:off x="2453891" y="539322"/>
            <a:ext cx="3342386" cy="4152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6" name="Picture 24" descr="http://icdn.lenta.ru/images/0000/0100/000001004747/pic_1358534801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3639" y="193666"/>
            <a:ext cx="3238500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8" name="Picture 26" descr="http://usiter.com/uploads/20111227/starie+gazeti+gazeta+staraya+gazeta+oboi+gazeta+begraund+gazeti+tekstura+gazeti+26941602742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19718">
            <a:off x="5449184" y="1746741"/>
            <a:ext cx="3459149" cy="2550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0" name="Picture 28" descr="http://old.novayagazeta.ru/ai/article.24539/pics.25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9179">
            <a:off x="564808" y="390635"/>
            <a:ext cx="4638681" cy="4568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2" name="Picture 30" descr="http://www.sovsport.ru/s/blog/f/13768.jpg?t=1361576340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93864">
            <a:off x="5608815" y="365302"/>
            <a:ext cx="2644082" cy="3649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516194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0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0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919884" y="3272220"/>
            <a:ext cx="41764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Детектирование</a:t>
            </a:r>
            <a:r>
              <a:rPr lang="ru-RU" sz="2000" dirty="0" smtClean="0"/>
              <a:t> — процесс</a:t>
            </a:r>
            <a:r>
              <a:rPr lang="ru-RU" sz="2000" dirty="0"/>
              <a:t>, обратный модуляции </a:t>
            </a:r>
            <a:r>
              <a:rPr lang="ru-RU" sz="2000" dirty="0" smtClean="0"/>
              <a:t>называется.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932363" y="355759"/>
            <a:ext cx="381635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Радиосвязь</a:t>
            </a:r>
            <a:r>
              <a:rPr lang="ru-RU" sz="2000" dirty="0"/>
              <a:t> — это процесс </a:t>
            </a:r>
            <a:r>
              <a:rPr lang="ru-RU" sz="2000" dirty="0" smtClean="0"/>
              <a:t>пере-дачи </a:t>
            </a:r>
            <a:r>
              <a:rPr lang="ru-RU" sz="2000" dirty="0"/>
              <a:t>и приема информации с </a:t>
            </a:r>
            <a:r>
              <a:rPr lang="ru-RU" sz="2000" dirty="0" err="1" smtClean="0"/>
              <a:t>по-мощью</a:t>
            </a:r>
            <a:r>
              <a:rPr lang="ru-RU" sz="2000" dirty="0" smtClean="0"/>
              <a:t> </a:t>
            </a:r>
            <a:r>
              <a:rPr lang="ru-RU" sz="2000" dirty="0"/>
              <a:t>электромагнитных волн.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921000" y="1563638"/>
            <a:ext cx="388811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Амплитудная модуляция</a:t>
            </a:r>
            <a:r>
              <a:rPr lang="ru-RU" dirty="0"/>
              <a:t> </a:t>
            </a:r>
            <a:r>
              <a:rPr lang="ru-RU" sz="2000" dirty="0"/>
              <a:t>— это процесс изменения </a:t>
            </a:r>
            <a:r>
              <a:rPr lang="ru-RU" sz="2000" dirty="0" smtClean="0"/>
              <a:t>амплитуды </a:t>
            </a:r>
            <a:r>
              <a:rPr lang="ru-RU" sz="2000" dirty="0"/>
              <a:t>высокочастотных колебаний с </a:t>
            </a:r>
            <a:r>
              <a:rPr lang="ru-RU" sz="2000" dirty="0" smtClean="0"/>
              <a:t>частотой</a:t>
            </a:r>
            <a:r>
              <a:rPr lang="ru-RU" sz="2000" dirty="0"/>
              <a:t>, равной частоте </a:t>
            </a:r>
            <a:r>
              <a:rPr lang="ru-RU" sz="2000" dirty="0" err="1" smtClean="0"/>
              <a:t>звуково-го</a:t>
            </a:r>
            <a:r>
              <a:rPr lang="ru-RU" sz="2000" dirty="0" smtClean="0"/>
              <a:t> </a:t>
            </a:r>
            <a:r>
              <a:rPr lang="ru-RU" sz="2000" dirty="0"/>
              <a:t>сигнала.</a:t>
            </a:r>
          </a:p>
        </p:txBody>
      </p:sp>
      <p:pic>
        <p:nvPicPr>
          <p:cNvPr id="6" name="Picture 2" descr="http://www.itu.int/net/itunews/issues/2009/09/images/57_0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40" t="4233" r="2823" b="7162"/>
          <a:stretch/>
        </p:blipFill>
        <p:spPr bwMode="auto">
          <a:xfrm>
            <a:off x="638856" y="355759"/>
            <a:ext cx="3379691" cy="19663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04" b="9005"/>
          <a:stretch/>
        </p:blipFill>
        <p:spPr>
          <a:xfrm>
            <a:off x="638856" y="2553444"/>
            <a:ext cx="3294632" cy="2378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50839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5a5657da16dfc5b874e88c3f505a8bc68646f4a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1194</TotalTime>
  <Words>297</Words>
  <Application>Microsoft Office PowerPoint</Application>
  <PresentationFormat>Экран (16:9)</PresentationFormat>
  <Paragraphs>59</Paragraphs>
  <Slides>20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RePack, Sanbuild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motya</dc:creator>
  <cp:lastModifiedBy>user</cp:lastModifiedBy>
  <cp:revision>71</cp:revision>
  <dcterms:created xsi:type="dcterms:W3CDTF">2014-02-05T15:32:45Z</dcterms:created>
  <dcterms:modified xsi:type="dcterms:W3CDTF">2014-03-10T08:35:13Z</dcterms:modified>
</cp:coreProperties>
</file>